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1.xml" ContentType="application/xml"/>
  <Override PartName="/customXml/itemProps1.xml" ContentType="application/vnd.openxmlformats-officedocument.customXmlProperties+xml"/>
  <Override PartName="/customXml/item2.xml" ContentType="application/xml"/>
  <Override PartName="/customXml/_rels/item3.xml.rels" ContentType="application/vnd.openxmlformats-package.relationships+xml"/>
  <Override PartName="/customXml/_rels/item2.xml.rels" ContentType="application/vnd.openxmlformats-package.relationships+xml"/>
  <Override PartName="/customXml/_rels/item1.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_rels/presentation.xml.rels" ContentType="application/vnd.openxmlformats-package.relationship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sldIdLst>
    <p:sldId id="256" r:id="rId13"/>
    <p:sldId id="257" r:id="rId14"/>
    <p:sldId id="258" r:id="rId15"/>
    <p:sldId id="259" r:id="rId16"/>
    <p:sldId id="260" r:id="rId17"/>
    <p:sldId id="261" r:id="rId18"/>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type="subTitle"/>
          </p:nvPr>
        </p:nvSpPr>
        <p:spPr>
          <a:xfrm>
            <a:off x="838080" y="1825560"/>
            <a:ext cx="10514880" cy="435060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3FE12E5E-D1CE-4ED8-B200-7593DAC3B94C}"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560603EC-1801-47CD-AAD1-E89098BA9CA0}" type="slidenum">
              <a:t>&lt;#&gt;</a:t>
            </a:fld>
          </a:p>
        </p:txBody>
      </p:sp>
      <p:sp>
        <p:nvSpPr>
          <p:cNvPr id="4" name="PlaceHolder 3"/>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5E7ABB41-29F4-4BA6-B66F-8CC530C99DC3}" type="slidenum">
              <a:t>&lt;#&gt;</a:t>
            </a:fld>
          </a:p>
        </p:txBody>
      </p:sp>
      <p:sp>
        <p:nvSpPr>
          <p:cNvPr id="4" name="PlaceHolder 3"/>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9" name="PlaceHolder 2"/>
          <p:cNvSpPr>
            <a:spLocks noGrp="1"/>
          </p:cNvSpPr>
          <p:nvPr>
            <p:ph/>
          </p:nvPr>
        </p:nvSpPr>
        <p:spPr>
          <a:xfrm>
            <a:off x="838080" y="1825560"/>
            <a:ext cx="10514880" cy="435060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102EEA5E-85D2-4E9D-8BB9-170A0ADCE925}"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FB037F9E-B51C-4E64-A168-C5B52A5732A8}" type="slidenum">
              <a:t>&lt;#&gt;</a:t>
            </a:fld>
          </a:p>
        </p:txBody>
      </p:sp>
      <p:sp>
        <p:nvSpPr>
          <p:cNvPr id="4" name="PlaceHolder 3"/>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0" name="PlaceHolder 2"/>
          <p:cNvSpPr>
            <a:spLocks noGrp="1"/>
          </p:cNvSpPr>
          <p:nvPr>
            <p:ph/>
          </p:nvPr>
        </p:nvSpPr>
        <p:spPr>
          <a:xfrm>
            <a:off x="838080" y="1825560"/>
            <a:ext cx="5131080" cy="435060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31" name="PlaceHolder 3"/>
          <p:cNvSpPr>
            <a:spLocks noGrp="1"/>
          </p:cNvSpPr>
          <p:nvPr>
            <p:ph/>
          </p:nvPr>
        </p:nvSpPr>
        <p:spPr>
          <a:xfrm>
            <a:off x="6226200" y="1825560"/>
            <a:ext cx="5131080" cy="435060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5" name="PlaceHolder 4"/>
          <p:cNvSpPr>
            <a:spLocks noGrp="1"/>
          </p:cNvSpPr>
          <p:nvPr>
            <p:ph type="ftr" idx="16"/>
          </p:nvPr>
        </p:nvSpPr>
        <p:spPr/>
        <p:txBody>
          <a:bodyPr/>
          <a:p>
            <a:r>
              <a:t>Footer</a:t>
            </a:r>
          </a:p>
        </p:txBody>
      </p:sp>
      <p:sp>
        <p:nvSpPr>
          <p:cNvPr id="6" name="PlaceHolder 5"/>
          <p:cNvSpPr>
            <a:spLocks noGrp="1"/>
          </p:cNvSpPr>
          <p:nvPr>
            <p:ph type="sldNum" idx="17"/>
          </p:nvPr>
        </p:nvSpPr>
        <p:spPr/>
        <p:txBody>
          <a:bodyPr/>
          <a:p>
            <a:fld id="{7C996BD6-6411-4158-9DFF-F92E38798230}" type="slidenum">
              <a:t>&lt;#&gt;</a:t>
            </a:fld>
          </a:p>
        </p:txBody>
      </p:sp>
      <p:sp>
        <p:nvSpPr>
          <p:cNvPr id="7" name="PlaceHolder 6"/>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19"/>
          </p:nvPr>
        </p:nvSpPr>
        <p:spPr/>
        <p:txBody>
          <a:bodyPr/>
          <a:p>
            <a:r>
              <a:t>Footer</a:t>
            </a:r>
          </a:p>
        </p:txBody>
      </p:sp>
      <p:sp>
        <p:nvSpPr>
          <p:cNvPr id="3" name="PlaceHolder 2"/>
          <p:cNvSpPr>
            <a:spLocks noGrp="1"/>
          </p:cNvSpPr>
          <p:nvPr>
            <p:ph type="sldNum" idx="20"/>
          </p:nvPr>
        </p:nvSpPr>
        <p:spPr/>
        <p:txBody>
          <a:bodyPr/>
          <a:p>
            <a:fld id="{A7022E17-5461-4F2C-B936-37B19BCB7C47}" type="slidenum">
              <a:t>&lt;#&gt;</a:t>
            </a:fld>
          </a:p>
        </p:txBody>
      </p:sp>
      <p:sp>
        <p:nvSpPr>
          <p:cNvPr id="4" name="PlaceHolder 3"/>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9"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 name="PlaceHolder 2"/>
          <p:cNvSpPr>
            <a:spLocks noGrp="1"/>
          </p:cNvSpPr>
          <p:nvPr>
            <p:ph type="ftr" idx="22"/>
          </p:nvPr>
        </p:nvSpPr>
        <p:spPr/>
        <p:txBody>
          <a:bodyPr/>
          <a:p>
            <a:r>
              <a:t>Footer</a:t>
            </a:r>
          </a:p>
        </p:txBody>
      </p:sp>
      <p:sp>
        <p:nvSpPr>
          <p:cNvPr id="4" name="PlaceHolder 3"/>
          <p:cNvSpPr>
            <a:spLocks noGrp="1"/>
          </p:cNvSpPr>
          <p:nvPr>
            <p:ph type="sldNum" idx="23"/>
          </p:nvPr>
        </p:nvSpPr>
        <p:spPr/>
        <p:txBody>
          <a:bodyPr/>
          <a:p>
            <a:fld id="{952C5B23-45D3-453E-BEE8-27679BEA4255}" type="slidenum">
              <a:t>&lt;#&gt;</a:t>
            </a:fld>
          </a:p>
        </p:txBody>
      </p:sp>
      <p:sp>
        <p:nvSpPr>
          <p:cNvPr id="5" name="PlaceHolder 4"/>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p>
            <a:r>
              <a:t>Footer</a:t>
            </a:r>
          </a:p>
        </p:txBody>
      </p:sp>
      <p:sp>
        <p:nvSpPr>
          <p:cNvPr id="3" name="PlaceHolder 2"/>
          <p:cNvSpPr>
            <a:spLocks noGrp="1"/>
          </p:cNvSpPr>
          <p:nvPr>
            <p:ph type="sldNum" idx="26"/>
          </p:nvPr>
        </p:nvSpPr>
        <p:spPr/>
        <p:txBody>
          <a:bodyPr/>
          <a:p>
            <a:fld id="{6F84EC99-16EA-46B0-8F78-98C3E2783E30}" type="slidenum">
              <a:t>&lt;#&gt;</a:t>
            </a:fld>
          </a:p>
        </p:txBody>
      </p:sp>
      <p:sp>
        <p:nvSpPr>
          <p:cNvPr id="4" name="PlaceHolder 3"/>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A9BD2B11-B2BC-4A9E-A726-023CB13D1E3A}" type="slidenum">
              <a:t>&lt;#&gt;</a:t>
            </a:fld>
          </a:p>
        </p:txBody>
      </p:sp>
      <p:sp>
        <p:nvSpPr>
          <p:cNvPr id="4" name="PlaceHolder 3"/>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1"/>
          </p:nvPr>
        </p:nvSpPr>
        <p:spPr/>
        <p:txBody>
          <a:bodyPr/>
          <a:p>
            <a:r>
              <a:t>Footer</a:t>
            </a:r>
          </a:p>
        </p:txBody>
      </p:sp>
      <p:sp>
        <p:nvSpPr>
          <p:cNvPr id="3" name="PlaceHolder 2"/>
          <p:cNvSpPr>
            <a:spLocks noGrp="1"/>
          </p:cNvSpPr>
          <p:nvPr>
            <p:ph type="sldNum" idx="32"/>
          </p:nvPr>
        </p:nvSpPr>
        <p:spPr/>
        <p:txBody>
          <a:bodyPr/>
          <a:p>
            <a:fld id="{BC1AA6AF-009D-40FF-A831-A9195287D1B8}" type="slidenum">
              <a:t>&lt;#&gt;</a:t>
            </a:fld>
          </a:p>
        </p:txBody>
      </p:sp>
      <p:sp>
        <p:nvSpPr>
          <p:cNvPr id="4" name="PlaceHolder 3"/>
          <p:cNvSpPr>
            <a:spLocks noGrp="1"/>
          </p:cNvSpPr>
          <p:nvPr>
            <p:ph type="dt" idx="33"/>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ftr" idx="1"/>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 name="PlaceHolder 3"/>
          <p:cNvSpPr>
            <a:spLocks noGrp="1"/>
          </p:cNvSpPr>
          <p:nvPr>
            <p:ph type="sldNum" idx="2"/>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4214C791-A0CF-4E44-B26E-B4DF9DD1839E}"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 name="PlaceHolder 4"/>
          <p:cNvSpPr>
            <a:spLocks noGrp="1"/>
          </p:cNvSpPr>
          <p:nvPr>
            <p:ph type="dt" idx="3"/>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ftr" idx="4"/>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8" name="PlaceHolder 2"/>
          <p:cNvSpPr>
            <a:spLocks noGrp="1"/>
          </p:cNvSpPr>
          <p:nvPr>
            <p:ph type="sldNum" idx="5"/>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96BD4423-CEE9-46DB-ACC6-C965F0B35FC2}"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9" name="PlaceHolder 3"/>
          <p:cNvSpPr>
            <a:spLocks noGrp="1"/>
          </p:cNvSpPr>
          <p:nvPr>
            <p:ph type="dt" idx="6"/>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 name="PlaceHolder 1"/>
          <p:cNvSpPr>
            <a:spLocks noGrp="1"/>
          </p:cNvSpPr>
          <p:nvPr>
            <p:ph type="ftr" idx="7"/>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1" name="PlaceHolder 2"/>
          <p:cNvSpPr>
            <a:spLocks noGrp="1"/>
          </p:cNvSpPr>
          <p:nvPr>
            <p:ph type="sldNum" idx="8"/>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E2A61972-31C8-450F-828F-870DBA65BDEF}"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2" name="PlaceHolder 3"/>
          <p:cNvSpPr>
            <a:spLocks noGrp="1"/>
          </p:cNvSpPr>
          <p:nvPr>
            <p:ph type="dt" idx="9"/>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4" name="PlaceHolder 2"/>
          <p:cNvSpPr>
            <a:spLocks noGrp="1"/>
          </p:cNvSpPr>
          <p:nvPr>
            <p:ph type="body"/>
          </p:nvPr>
        </p:nvSpPr>
        <p:spPr>
          <a:xfrm>
            <a:off x="838080" y="1825560"/>
            <a:ext cx="10514880" cy="4350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5" name="PlaceHolder 3"/>
          <p:cNvSpPr>
            <a:spLocks noGrp="1"/>
          </p:cNvSpPr>
          <p:nvPr>
            <p:ph type="ftr" idx="10"/>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 name="PlaceHolder 4"/>
          <p:cNvSpPr>
            <a:spLocks noGrp="1"/>
          </p:cNvSpPr>
          <p:nvPr>
            <p:ph type="sldNum" idx="11"/>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C2B9E3E8-113B-4398-A0C1-96824B9983E5}"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7" name="PlaceHolder 5"/>
          <p:cNvSpPr>
            <a:spLocks noGrp="1"/>
          </p:cNvSpPr>
          <p:nvPr>
            <p:ph type="dt" idx="12"/>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ftr" idx="13"/>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1" name="PlaceHolder 2"/>
          <p:cNvSpPr>
            <a:spLocks noGrp="1"/>
          </p:cNvSpPr>
          <p:nvPr>
            <p:ph type="sldNum" idx="14"/>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16946D3B-543E-4B73-9158-EC75D087085D}"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2" name="PlaceHolder 3"/>
          <p:cNvSpPr>
            <a:spLocks noGrp="1"/>
          </p:cNvSpPr>
          <p:nvPr>
            <p:ph type="dt" idx="15"/>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4" name="PlaceHolder 2"/>
          <p:cNvSpPr>
            <a:spLocks noGrp="1"/>
          </p:cNvSpPr>
          <p:nvPr>
            <p:ph type="body"/>
          </p:nvPr>
        </p:nvSpPr>
        <p:spPr>
          <a:xfrm>
            <a:off x="838080" y="1825560"/>
            <a:ext cx="5130720" cy="4350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5" name="PlaceHolder 3"/>
          <p:cNvSpPr>
            <a:spLocks noGrp="1"/>
          </p:cNvSpPr>
          <p:nvPr>
            <p:ph type="body"/>
          </p:nvPr>
        </p:nvSpPr>
        <p:spPr>
          <a:xfrm>
            <a:off x="6226200" y="1825560"/>
            <a:ext cx="5130720" cy="4350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6" name="PlaceHolder 4"/>
          <p:cNvSpPr>
            <a:spLocks noGrp="1"/>
          </p:cNvSpPr>
          <p:nvPr>
            <p:ph type="ftr" idx="16"/>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7" name="PlaceHolder 5"/>
          <p:cNvSpPr>
            <a:spLocks noGrp="1"/>
          </p:cNvSpPr>
          <p:nvPr>
            <p:ph type="sldNum" idx="17"/>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06FC4A1B-CE86-49C2-B25B-B74F80DECF96}"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8" name="PlaceHolder 6"/>
          <p:cNvSpPr>
            <a:spLocks noGrp="1"/>
          </p:cNvSpPr>
          <p:nvPr>
            <p:ph type="dt" idx="18"/>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 name="PlaceHolder 1"/>
          <p:cNvSpPr>
            <a:spLocks noGrp="1"/>
          </p:cNvSpPr>
          <p:nvPr>
            <p:ph type="ftr" idx="19"/>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3" name="PlaceHolder 2"/>
          <p:cNvSpPr>
            <a:spLocks noGrp="1"/>
          </p:cNvSpPr>
          <p:nvPr>
            <p:ph type="sldNum" idx="20"/>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3FC02796-5936-4346-AD23-66DC4DDBE48B}"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4" name="PlaceHolder 3"/>
          <p:cNvSpPr>
            <a:spLocks noGrp="1"/>
          </p:cNvSpPr>
          <p:nvPr>
            <p:ph type="dt" idx="21"/>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838080" y="365040"/>
            <a:ext cx="10514880" cy="132480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ftr" idx="22"/>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7" name="PlaceHolder 3"/>
          <p:cNvSpPr>
            <a:spLocks noGrp="1"/>
          </p:cNvSpPr>
          <p:nvPr>
            <p:ph type="sldNum" idx="23"/>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9C16E7A2-1373-4901-80AD-080B3887DBE8}"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8" name="PlaceHolder 4"/>
          <p:cNvSpPr>
            <a:spLocks noGrp="1"/>
          </p:cNvSpPr>
          <p:nvPr>
            <p:ph type="dt" idx="24"/>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0" name="PlaceHolder 1"/>
          <p:cNvSpPr>
            <a:spLocks noGrp="1"/>
          </p:cNvSpPr>
          <p:nvPr>
            <p:ph type="ftr" idx="25"/>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1" name="PlaceHolder 2"/>
          <p:cNvSpPr>
            <a:spLocks noGrp="1"/>
          </p:cNvSpPr>
          <p:nvPr>
            <p:ph type="sldNum" idx="26"/>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3DB74E30-E0D9-4681-8A2B-F42A77A36EF3}"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2" name="PlaceHolder 3"/>
          <p:cNvSpPr>
            <a:spLocks noGrp="1"/>
          </p:cNvSpPr>
          <p:nvPr>
            <p:ph type="dt" idx="27"/>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 name="PlaceHolder 1"/>
          <p:cNvSpPr>
            <a:spLocks noGrp="1"/>
          </p:cNvSpPr>
          <p:nvPr>
            <p:ph type="ftr" idx="28"/>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4" name="PlaceHolder 2"/>
          <p:cNvSpPr>
            <a:spLocks noGrp="1"/>
          </p:cNvSpPr>
          <p:nvPr>
            <p:ph type="sldNum" idx="29"/>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23C73925-9209-4FD5-A3E2-F009260D4AAC}"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5" name="PlaceHolder 3"/>
          <p:cNvSpPr>
            <a:spLocks noGrp="1"/>
          </p:cNvSpPr>
          <p:nvPr>
            <p:ph type="dt" idx="30"/>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6" name="PlaceHolder 1"/>
          <p:cNvSpPr>
            <a:spLocks noGrp="1"/>
          </p:cNvSpPr>
          <p:nvPr>
            <p:ph type="ftr" idx="31"/>
          </p:nvPr>
        </p:nvSpPr>
        <p:spPr>
          <a:xfrm>
            <a:off x="4038480" y="6356520"/>
            <a:ext cx="411408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7" name="PlaceHolder 2"/>
          <p:cNvSpPr>
            <a:spLocks noGrp="1"/>
          </p:cNvSpPr>
          <p:nvPr>
            <p:ph type="sldNum" idx="32"/>
          </p:nvPr>
        </p:nvSpPr>
        <p:spPr>
          <a:xfrm>
            <a:off x="8610480" y="6356520"/>
            <a:ext cx="274248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0" lang="en-GB" sz="1200" spc="-1" strike="noStrike">
                <a:solidFill>
                  <a:schemeClr val="dk1">
                    <a:tint val="75000"/>
                  </a:schemeClr>
                </a:solidFill>
                <a:latin typeface="Calibri"/>
              </a:defRPr>
            </a:lvl1pPr>
          </a:lstStyle>
          <a:p>
            <a:pPr indent="0" algn="r" defTabSz="914400">
              <a:lnSpc>
                <a:spcPct val="100000"/>
              </a:lnSpc>
              <a:buNone/>
              <a:tabLst>
                <a:tab algn="l" pos="0"/>
              </a:tabLst>
            </a:pPr>
            <a:fld id="{E3C17B58-3266-473C-A4DE-6279B4AB7043}" type="slidenum">
              <a:rPr b="0" lang="en-GB"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8" name="PlaceHolder 3"/>
          <p:cNvSpPr>
            <a:spLocks noGrp="1"/>
          </p:cNvSpPr>
          <p:nvPr>
            <p:ph type="dt" idx="33"/>
          </p:nvPr>
        </p:nvSpPr>
        <p:spPr>
          <a:xfrm>
            <a:off x="838080" y="6356520"/>
            <a:ext cx="2742480" cy="36432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hyperlink" Target="https://opencourse.inf.ed.ac.uk/st/assessment" TargetMode="External"/><Relationship Id="rId2"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hyperlink" Target="https://www.wiki.ed.ac.uk/pages/viewpage.action?spaceKey=ResearchServices&amp;title=GitLab" TargetMode="External"/><Relationship Id="rId2" Type="http://schemas.openxmlformats.org/officeDocument/2006/relationships/hyperlink" Target="https://clockify.me/" TargetMode="External"/><Relationship Id="rId3" Type="http://schemas.openxmlformats.org/officeDocument/2006/relationships/hyperlink" Target="https://clockify.me/" TargetMode="External"/><Relationship Id="rId4"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 name="PlaceHolder 1"/>
          <p:cNvSpPr>
            <a:spLocks noGrp="1"/>
          </p:cNvSpPr>
          <p:nvPr>
            <p:ph type="title"/>
          </p:nvPr>
        </p:nvSpPr>
        <p:spPr>
          <a:xfrm>
            <a:off x="1523880" y="1122480"/>
            <a:ext cx="9143280" cy="2386800"/>
          </a:xfrm>
          <a:prstGeom prst="rect">
            <a:avLst/>
          </a:prstGeom>
          <a:noFill/>
          <a:ln w="0">
            <a:noFill/>
          </a:ln>
        </p:spPr>
        <p:txBody>
          <a:bodyPr lIns="91440" rIns="91440" tIns="45720" bIns="45720" anchor="b">
            <a:noAutofit/>
          </a:bodyPr>
          <a:p>
            <a:pPr indent="0" algn="ctr" defTabSz="914400">
              <a:lnSpc>
                <a:spcPct val="90000"/>
              </a:lnSpc>
              <a:buNone/>
              <a:tabLst>
                <a:tab algn="l" pos="0"/>
              </a:tabLst>
            </a:pPr>
            <a:r>
              <a:rPr b="0" lang="en-GB" sz="6000" spc="-1" strike="noStrike">
                <a:solidFill>
                  <a:schemeClr val="dk1"/>
                </a:solidFill>
                <a:latin typeface="Calibri Light"/>
              </a:rPr>
              <a:t>Coursework</a:t>
            </a:r>
            <a:endParaRPr b="0" lang="en-GB" sz="6000" spc="-1" strike="noStrike">
              <a:solidFill>
                <a:srgbClr val="000000"/>
              </a:solidFill>
              <a:latin typeface="Arial"/>
            </a:endParaRPr>
          </a:p>
        </p:txBody>
      </p:sp>
      <p:sp>
        <p:nvSpPr>
          <p:cNvPr id="50" name="PlaceHolder 2"/>
          <p:cNvSpPr>
            <a:spLocks noGrp="1"/>
          </p:cNvSpPr>
          <p:nvPr>
            <p:ph type="subTitle"/>
          </p:nvPr>
        </p:nvSpPr>
        <p:spPr>
          <a:xfrm>
            <a:off x="1523880" y="3602160"/>
            <a:ext cx="9143280" cy="1654920"/>
          </a:xfrm>
          <a:prstGeom prst="rect">
            <a:avLst/>
          </a:prstGeom>
          <a:noFill/>
          <a:ln w="0">
            <a:noFill/>
          </a:ln>
        </p:spPr>
        <p:txBody>
          <a:bodyPr lIns="91440" rIns="91440" tIns="45720" bIns="45720" anchor="t">
            <a:noAutofit/>
          </a:bodyPr>
          <a:p>
            <a:pPr indent="0" algn="ctr" defTabSz="914400">
              <a:lnSpc>
                <a:spcPct val="90000"/>
              </a:lnSpc>
              <a:spcBef>
                <a:spcPts val="1001"/>
              </a:spcBef>
              <a:buNone/>
              <a:tabLst>
                <a:tab algn="l" pos="0"/>
              </a:tabLst>
            </a:pPr>
            <a:r>
              <a:rPr b="0" lang="en-GB" sz="2400" spc="-1" strike="noStrike">
                <a:solidFill>
                  <a:schemeClr val="dk1"/>
                </a:solidFill>
                <a:latin typeface="Calibri"/>
              </a:rPr>
              <a:t>Software Testing</a:t>
            </a:r>
            <a:endParaRPr b="0" lang="en-GB"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PlaceHolder 1"/>
          <p:cNvSpPr>
            <a:spLocks noGrp="1"/>
          </p:cNvSpPr>
          <p:nvPr>
            <p:ph type="title"/>
          </p:nvPr>
        </p:nvSpPr>
        <p:spPr>
          <a:xfrm>
            <a:off x="838080" y="365040"/>
            <a:ext cx="10514880" cy="132480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GB" sz="4400" spc="-1" strike="noStrike">
                <a:solidFill>
                  <a:schemeClr val="dk1"/>
                </a:solidFill>
                <a:latin typeface="Calibri Light"/>
              </a:rPr>
              <a:t>The coursework is available</a:t>
            </a:r>
            <a:endParaRPr b="0" lang="en-GB" sz="4400" spc="-1" strike="noStrike">
              <a:solidFill>
                <a:srgbClr val="000000"/>
              </a:solidFill>
              <a:latin typeface="Arial"/>
            </a:endParaRPr>
          </a:p>
        </p:txBody>
      </p:sp>
      <p:sp>
        <p:nvSpPr>
          <p:cNvPr id="52" name="PlaceHolder 2"/>
          <p:cNvSpPr>
            <a:spLocks noGrp="1"/>
          </p:cNvSpPr>
          <p:nvPr>
            <p:ph/>
          </p:nvPr>
        </p:nvSpPr>
        <p:spPr>
          <a:xfrm>
            <a:off x="838080" y="1825560"/>
            <a:ext cx="10514880" cy="435060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At: </a:t>
            </a:r>
            <a:r>
              <a:rPr b="0" lang="en-GB" sz="2800" spc="-1" strike="noStrike" u="sng">
                <a:solidFill>
                  <a:schemeClr val="dk1"/>
                </a:solidFill>
                <a:uFillTx/>
                <a:latin typeface="Calibri"/>
                <a:hlinkClick r:id="rId1"/>
              </a:rPr>
              <a:t>https://opencourse.inf.ed.ac.uk/st/assessment</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will find:</a:t>
            </a:r>
            <a:endParaRPr b="0" lang="en-GB" sz="2800" spc="-1" strike="noStrike">
              <a:solidFill>
                <a:srgbClr val="000000"/>
              </a:solidFill>
              <a:latin typeface="Arial"/>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The description of the coursework.</a:t>
            </a:r>
            <a:endParaRPr b="0" lang="en-GB" sz="2400" spc="-1" strike="noStrike">
              <a:solidFill>
                <a:srgbClr val="000000"/>
              </a:solidFill>
              <a:latin typeface="Arial"/>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A template for your “portfolio”.</a:t>
            </a:r>
            <a:endParaRPr b="0" lang="en-GB" sz="2400" spc="-1" strike="noStrike">
              <a:solidFill>
                <a:srgbClr val="000000"/>
              </a:solidFill>
              <a:latin typeface="Arial"/>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The self-assessment scheme.</a:t>
            </a:r>
            <a:endParaRPr b="0" lang="en-GB" sz="2400" spc="-1" strike="noStrike">
              <a:solidFill>
                <a:srgbClr val="000000"/>
              </a:solidFill>
              <a:latin typeface="Arial"/>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The instruction to Auditors.</a:t>
            </a:r>
            <a:endParaRPr b="0" lang="en-GB" sz="2400" spc="-1" strike="noStrike">
              <a:solidFill>
                <a:srgbClr val="000000"/>
              </a:solidFill>
              <a:latin typeface="Arial"/>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A feedback plan.</a:t>
            </a:r>
            <a:endParaRPr b="0" lang="en-GB" sz="24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 deadline for submissions is Tuesday of week 11 of semester 1, this is </a:t>
            </a:r>
            <a:r>
              <a:rPr b="1" lang="en-GB" sz="2800" spc="-1" strike="noStrike">
                <a:solidFill>
                  <a:schemeClr val="dk1"/>
                </a:solidFill>
                <a:latin typeface="Calibri"/>
              </a:rPr>
              <a:t>Tuesday 1st December 2026 at 1200</a:t>
            </a:r>
            <a:r>
              <a:rPr b="0" lang="en-GB" sz="2800" spc="-1" strike="noStrike">
                <a:solidFill>
                  <a:schemeClr val="dk1"/>
                </a:solidFill>
                <a:latin typeface="Calibri"/>
              </a:rPr>
              <a:t>.</a:t>
            </a:r>
            <a:endParaRPr b="0" lang="en-GB"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4880" cy="132480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GB" sz="4400" spc="-1" strike="noStrike">
                <a:solidFill>
                  <a:schemeClr val="dk1"/>
                </a:solidFill>
                <a:latin typeface="Calibri Light"/>
              </a:rPr>
              <a:t>Overview - 1</a:t>
            </a:r>
            <a:endParaRPr b="0" lang="en-GB" sz="4400" spc="-1" strike="noStrike">
              <a:solidFill>
                <a:srgbClr val="000000"/>
              </a:solidFill>
              <a:latin typeface="Arial"/>
            </a:endParaRPr>
          </a:p>
        </p:txBody>
      </p:sp>
      <p:sp>
        <p:nvSpPr>
          <p:cNvPr id="54" name="PlaceHolder 2"/>
          <p:cNvSpPr>
            <a:spLocks noGrp="1"/>
          </p:cNvSpPr>
          <p:nvPr>
            <p:ph/>
          </p:nvPr>
        </p:nvSpPr>
        <p:spPr>
          <a:xfrm>
            <a:off x="838080" y="1825560"/>
            <a:ext cx="10514880" cy="435060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 Coursework counts 100% of the grade for the course.</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need to select some software you want to work with in testing and development.  </a:t>
            </a:r>
            <a:endParaRPr b="0" lang="en-GB" sz="2800" spc="-1" strike="noStrike">
              <a:solidFill>
                <a:srgbClr val="000000"/>
              </a:solidFill>
              <a:latin typeface="Arial"/>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This could be the ILP or some other software developed for a different course or activity.  </a:t>
            </a:r>
            <a:endParaRPr b="0" lang="en-GB" sz="2400" spc="-1" strike="noStrike">
              <a:solidFill>
                <a:srgbClr val="000000"/>
              </a:solidFill>
              <a:latin typeface="Arial"/>
            </a:endParaRPr>
          </a:p>
          <a:p>
            <a:pPr lvl="1" marL="685800" indent="-228600" defTabSz="914400">
              <a:lnSpc>
                <a:spcPct val="90000"/>
              </a:lnSpc>
              <a:spcBef>
                <a:spcPts val="499"/>
              </a:spcBef>
              <a:buClr>
                <a:srgbClr val="000000"/>
              </a:buClr>
              <a:buFont typeface="Arial"/>
              <a:buChar char="•"/>
            </a:pPr>
            <a:r>
              <a:rPr b="0" lang="en-GB" sz="2400" spc="-1" strike="noStrike">
                <a:solidFill>
                  <a:schemeClr val="dk1"/>
                </a:solidFill>
                <a:latin typeface="Calibri"/>
              </a:rPr>
              <a:t>A simple software project is also provided as a starting point for those who do not have their own project</a:t>
            </a:r>
            <a:endParaRPr b="0" lang="en-GB" sz="24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will Analyze and Test this software to demonstrate you have achieved the learning outcomes of the course.</a:t>
            </a:r>
            <a:endParaRPr b="0" lang="en-GB"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4880" cy="132480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GB" sz="4400" spc="-1" strike="noStrike">
                <a:solidFill>
                  <a:schemeClr val="dk1"/>
                </a:solidFill>
                <a:latin typeface="Calibri Light"/>
              </a:rPr>
              <a:t>Overview - 2 </a:t>
            </a:r>
            <a:endParaRPr b="0" lang="en-GB" sz="4400" spc="-1" strike="noStrike">
              <a:solidFill>
                <a:srgbClr val="000000"/>
              </a:solidFill>
              <a:latin typeface="Arial"/>
            </a:endParaRPr>
          </a:p>
        </p:txBody>
      </p:sp>
      <p:sp>
        <p:nvSpPr>
          <p:cNvPr id="56" name="PlaceHolder 2"/>
          <p:cNvSpPr>
            <a:spLocks noGrp="1"/>
          </p:cNvSpPr>
          <p:nvPr>
            <p:ph/>
          </p:nvPr>
        </p:nvSpPr>
        <p:spPr>
          <a:xfrm>
            <a:off x="838080" y="1825560"/>
            <a:ext cx="10514880" cy="4350600"/>
          </a:xfrm>
          <a:prstGeom prst="rect">
            <a:avLst/>
          </a:prstGeom>
          <a:noFill/>
          <a:ln w="0">
            <a:noFill/>
          </a:ln>
        </p:spPr>
        <p:txBody>
          <a:bodyPr lIns="91440" rIns="91440" tIns="45720" bIns="45720" anchor="t">
            <a:normAutofit fontScale="87222" lnSpcReduction="10000"/>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As you work with the software you will write up short justifications that the work you have done demonstrates you have achieved each learning outcome.</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These justification make up the “portfolio” you submit.  It has a short introduction where you outline the software and one section for each learning outcome.  This should be at most three pages long (11pt minimum font, normal margins).</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In addition you submit your self-assessment of your work following a detailed grading scheme.</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Your grading will be audited to check it is accurate.  Inaccuracies will be corrected by the auditor.  These will be agreed in 1-1 summative feedback sessions during the two weeks after submission.</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can find additional detail in the coursework documents.</a:t>
            </a:r>
            <a:endParaRPr b="0" lang="en-GB"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PlaceHolder 1"/>
          <p:cNvSpPr>
            <a:spLocks noGrp="1"/>
          </p:cNvSpPr>
          <p:nvPr>
            <p:ph type="title"/>
          </p:nvPr>
        </p:nvSpPr>
        <p:spPr>
          <a:xfrm>
            <a:off x="838080" y="365040"/>
            <a:ext cx="10514880" cy="132480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GB" sz="4400" spc="-1" strike="noStrike">
                <a:solidFill>
                  <a:schemeClr val="dk1"/>
                </a:solidFill>
                <a:latin typeface="Calibri Light"/>
              </a:rPr>
              <a:t>Support</a:t>
            </a:r>
            <a:endParaRPr b="0" lang="en-GB" sz="4400" spc="-1" strike="noStrike">
              <a:solidFill>
                <a:srgbClr val="000000"/>
              </a:solidFill>
              <a:latin typeface="Arial"/>
            </a:endParaRPr>
          </a:p>
        </p:txBody>
      </p:sp>
      <p:sp>
        <p:nvSpPr>
          <p:cNvPr id="58" name="PlaceHolder 2"/>
          <p:cNvSpPr>
            <a:spLocks noGrp="1"/>
          </p:cNvSpPr>
          <p:nvPr>
            <p:ph/>
          </p:nvPr>
        </p:nvSpPr>
        <p:spPr>
          <a:xfrm>
            <a:off x="838080" y="1825560"/>
            <a:ext cx="10514880" cy="435060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For each two-week chunk of the course, you will have one tutorial group meeting to work on developing the section of your portfolio that justifies the attainment of the relevant learning outcome.</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 grading scheme does allow you to change the balance of the assessment across sections.</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The sections in the portfolio will refer to work you have done but the work you have done need not be included in the portfolio.</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will be expected to use a repository of some sort to support your work and that your portfolio will refer to that repository.</a:t>
            </a:r>
            <a:endParaRPr b="0" lang="en-GB"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4880" cy="132480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GB" sz="4400" spc="-1" strike="noStrike">
                <a:solidFill>
                  <a:schemeClr val="dk1"/>
                </a:solidFill>
                <a:latin typeface="Calibri Light"/>
              </a:rPr>
              <a:t>Resources</a:t>
            </a:r>
            <a:endParaRPr b="0" lang="en-GB" sz="4400" spc="-1" strike="noStrike">
              <a:solidFill>
                <a:srgbClr val="000000"/>
              </a:solidFill>
              <a:latin typeface="Arial"/>
            </a:endParaRPr>
          </a:p>
        </p:txBody>
      </p:sp>
      <p:sp>
        <p:nvSpPr>
          <p:cNvPr id="60" name="PlaceHolder 2"/>
          <p:cNvSpPr>
            <a:spLocks noGrp="1"/>
          </p:cNvSpPr>
          <p:nvPr>
            <p:ph/>
          </p:nvPr>
        </p:nvSpPr>
        <p:spPr>
          <a:xfrm>
            <a:off x="838080" y="1825560"/>
            <a:ext cx="10514880" cy="435060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You will have full access to a project in GitLab that can be used as the basis for your portfolio.  You should use GitLab as your repository (unless you definitely want to use something different).  Sign up here: </a:t>
            </a:r>
            <a:r>
              <a:rPr b="0" lang="en-GB" sz="2800" spc="-1" strike="noStrike" u="sng">
                <a:solidFill>
                  <a:schemeClr val="dk1"/>
                </a:solidFill>
                <a:uFillTx/>
                <a:latin typeface="Calibri"/>
                <a:hlinkClick r:id="rId1"/>
              </a:rPr>
              <a:t>https://www.wiki.ed.ac.uk/pages/viewpage.action?spaceKey=ResearchServices&amp;title=GitLab</a:t>
            </a:r>
            <a:r>
              <a:rPr b="0" lang="en-GB" sz="2800" spc="-1" strike="noStrike">
                <a:solidFill>
                  <a:schemeClr val="dk1"/>
                </a:solidFill>
                <a:latin typeface="Calibri"/>
              </a:rPr>
              <a:t> </a:t>
            </a:r>
            <a:endParaRPr b="0" lang="en-GB" sz="2800" spc="-1" strike="noStrike">
              <a:solidFill>
                <a:srgbClr val="000000"/>
              </a:solidFill>
              <a:latin typeface="Arial"/>
            </a:endParaRPr>
          </a:p>
          <a:p>
            <a:pPr marL="228600" indent="-228600" defTabSz="914400">
              <a:lnSpc>
                <a:spcPct val="90000"/>
              </a:lnSpc>
              <a:spcBef>
                <a:spcPts val="1001"/>
              </a:spcBef>
              <a:buClr>
                <a:srgbClr val="000000"/>
              </a:buClr>
              <a:buFont typeface="Arial"/>
              <a:buChar char="•"/>
            </a:pPr>
            <a:r>
              <a:rPr b="0" lang="en-GB" sz="2800" spc="-1" strike="noStrike">
                <a:solidFill>
                  <a:schemeClr val="dk1"/>
                </a:solidFill>
                <a:latin typeface="Calibri"/>
              </a:rPr>
              <a:t>I would like you to give me timings on how long you spend on the course (this will not be used in assessment).  We suggest you try the clockify time tracker to keep track of your time: </a:t>
            </a:r>
            <a:r>
              <a:rPr b="0" lang="en-GB" sz="2800" spc="-1" strike="noStrike" u="sng">
                <a:solidFill>
                  <a:schemeClr val="dk1"/>
                </a:solidFill>
                <a:uFillTx/>
                <a:latin typeface="Calibri"/>
                <a:hlinkClick r:id="rId2"/>
              </a:rPr>
              <a:t>https://clockify.me</a:t>
            </a:r>
            <a:r>
              <a:rPr b="0" lang="en-GB" sz="2800" spc="-1" strike="noStrike" u="sng">
                <a:solidFill>
                  <a:schemeClr val="dk1"/>
                </a:solidFill>
                <a:uFillTx/>
                <a:latin typeface="Calibri"/>
                <a:hlinkClick r:id="rId3"/>
              </a:rPr>
              <a:t>/</a:t>
            </a:r>
            <a:r>
              <a:rPr b="0" lang="en-GB" sz="2800" spc="-1" strike="noStrike">
                <a:solidFill>
                  <a:schemeClr val="dk1"/>
                </a:solidFill>
                <a:latin typeface="Calibri"/>
              </a:rPr>
              <a:t>.</a:t>
            </a:r>
            <a:endParaRPr b="0" lang="en-GB"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453e41f-0e3b-4ef1-8549-efd6f78edf1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66BF14F035C7D45A52C6D14C51AC288" ma:contentTypeVersion="10" ma:contentTypeDescription="Create a new document." ma:contentTypeScope="" ma:versionID="3533f83fe3a8b416bc31a6db70dd9d62">
  <xsd:schema xmlns:xsd="http://www.w3.org/2001/XMLSchema" xmlns:xs="http://www.w3.org/2001/XMLSchema" xmlns:p="http://schemas.microsoft.com/office/2006/metadata/properties" xmlns:ns2="4453e41f-0e3b-4ef1-8549-efd6f78edf13" xmlns:ns3="c23498a6-6007-4fd7-81e9-2bacd10e1b3f" targetNamespace="http://schemas.microsoft.com/office/2006/metadata/properties" ma:root="true" ma:fieldsID="254b6e5d58c1a9f6e1ebe53be094a85b" ns2:_="" ns3:_="">
    <xsd:import namespace="4453e41f-0e3b-4ef1-8549-efd6f78edf13"/>
    <xsd:import namespace="c23498a6-6007-4fd7-81e9-2bacd10e1b3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2:MediaServiceObjectDetectorVersion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53e41f-0e3b-4ef1-8549-efd6f78edf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3498a6-6007-4fd7-81e9-2bacd10e1b3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2808F8-1E67-49A2-BDC2-3A9CF1CBC4C3}">
  <ds:schemaRefs>
    <ds:schemaRef ds:uri="http://purl.org/dc/terms/"/>
    <ds:schemaRef ds:uri="c23498a6-6007-4fd7-81e9-2bacd10e1b3f"/>
    <ds:schemaRef ds:uri="http://schemas.openxmlformats.org/package/2006/metadata/core-properties"/>
    <ds:schemaRef ds:uri="http://schemas.microsoft.com/office/infopath/2007/PartnerControls"/>
    <ds:schemaRef ds:uri="http://purl.org/dc/elements/1.1/"/>
    <ds:schemaRef ds:uri="4453e41f-0e3b-4ef1-8549-efd6f78edf13"/>
    <ds:schemaRef ds:uri="http://schemas.microsoft.com/office/2006/documentManagement/types"/>
    <ds:schemaRef ds:uri="http://purl.org/dc/dcmitype/"/>
    <ds:schemaRef ds:uri="http://www.w3.org/XML/1998/namespace"/>
    <ds:schemaRef ds:uri="http://schemas.microsoft.com/office/2006/metadata/properties"/>
  </ds:schemaRefs>
</ds:datastoreItem>
</file>

<file path=customXml/itemProps2.xml><?xml version="1.0" encoding="utf-8"?>
<ds:datastoreItem xmlns:ds="http://schemas.openxmlformats.org/officeDocument/2006/customXml" ds:itemID="{F759AF5D-165C-4E8F-A6A2-DFDF051FF256}">
  <ds:schemaRefs>
    <ds:schemaRef ds:uri="http://schemas.microsoft.com/sharepoint/v3/contenttype/forms"/>
  </ds:schemaRefs>
</ds:datastoreItem>
</file>

<file path=customXml/itemProps3.xml><?xml version="1.0" encoding="utf-8"?>
<ds:datastoreItem xmlns:ds="http://schemas.openxmlformats.org/officeDocument/2006/customXml" ds:itemID="{64993A21-2CF5-4D41-B0E0-CDBE9D7578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53e41f-0e3b-4ef1-8549-efd6f78edf13"/>
    <ds:schemaRef ds:uri="c23498a6-6007-4fd7-81e9-2bacd10e1b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103</TotalTime>
  <Application>LibreOffice/24.2.7.2$Linux_X86_64 LibreOffice_project/420$Build-2</Application>
  <AppVersion>15.0000</AppVersion>
  <Words>512</Words>
  <Paragraphs>31</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2022-09-21T22:45:26Z</dcterms:created>
  <dc:creator>Stuart Anderson</dc:creator>
  <dc:description/>
  <dc:language>en-GB</dc:language>
  <cp:lastModifiedBy/>
  <dcterms:modified xsi:type="dcterms:W3CDTF">2026-09-15T13:43:05Z</dcterms:modified>
  <cp:revision>3</cp:revision>
  <dc:subject/>
  <dc:title>Coursework</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0x010100566BF14F035C7D45A52C6D14C51AC288</vt:lpwstr>
  </property>
  <property fmtid="{D5CDD505-2E9C-101B-9397-08002B2CF9AE}" pid="3" name="PresentationFormat">
    <vt:lpwstr>Widescreen</vt:lpwstr>
  </property>
  <property fmtid="{D5CDD505-2E9C-101B-9397-08002B2CF9AE}" pid="4" name="Slides">
    <vt:i4>6</vt:i4>
  </property>
</Properties>
</file>